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4500" cy="9906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 Andersson" initials="PA" lastIdx="1" clrIdx="0">
    <p:extLst>
      <p:ext uri="{19B8F6BF-5375-455C-9EA6-DF929625EA0E}">
        <p15:presenceInfo xmlns:p15="http://schemas.microsoft.com/office/powerpoint/2012/main" userId="5a1f971dbb6fe5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F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78" autoAdjust="0"/>
    <p:restoredTop sz="94660"/>
  </p:normalViewPr>
  <p:slideViewPr>
    <p:cSldViewPr snapToGrid="0">
      <p:cViewPr>
        <p:scale>
          <a:sx n="125" d="100"/>
          <a:sy n="125" d="100"/>
        </p:scale>
        <p:origin x="52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19D4E0-7215-4585-A0D4-171A61549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84649CA-2D93-4ADF-8371-2EF5EC77A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50430D-E1EF-4C88-B0C7-7C9E6228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32581D-90FF-42E5-9BEF-2A61CE98C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145C0D-126C-4BA8-A59A-EC854A2B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10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E288B3-EB09-4EB5-8C4D-76E4B81A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3DC8BA-2950-4E65-B5B2-6A98B9C4E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C1AA33-3AE3-4ACA-906B-583001B2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90A764-6D0F-41CC-8E1F-C18E51487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20182B-3380-4188-B282-24FC5CCE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678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917D2C7-8323-4AE6-8A72-35E9E20A9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ABA1A12-0A06-4AAF-B54C-8DA68BF8C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771FA9-03F1-4F27-AC6D-851A6B20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211BE3-6B7E-411B-8B93-6D471807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4F3E41-CD80-4DA5-B7F9-4D008133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55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544634-5F92-49FF-8334-20A1FB0E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1E6EAC-1AF8-4A20-A3D9-DA515D919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7229AE-2A97-4357-B57E-72F959FE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A31B44-3A85-4694-BE6F-C28C8EB50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3BFA46-F98F-4FD0-A4A6-ABA13456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23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97F0C3-A7EF-467A-9905-2DE8857D5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E3ADFD-CBCF-4ADE-906B-ED46ABA81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1722B7-E28C-4EE5-BF30-CD3551B8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6E9C3E-028F-4E28-9AAF-8B415AE2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C9FE3D-1736-4B6C-994E-D2060733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B057C3-1063-4B98-BFC8-A0E2E6F8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21E9DE-4903-4DD9-A535-CDF180EAF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4AF5EB-8613-4C6E-9BD8-B1B597F05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1E678A-9C3F-42C4-8632-96554183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35D727-A708-459A-9F3A-6FB4B5D4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3CD3DC9-F114-49E2-992F-9A349E41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93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F16DE1-5D80-4AAF-B565-6112EF669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CBBEEB-7A68-4D0A-9EAA-8512FB21A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5626C8-245E-4F58-B606-C6C3EE497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A1E9535-FA43-4297-B64F-EAB621CE48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D71EF29-0DA8-480B-B557-49EB2B9A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7823EF6-E2D8-4ED6-9CB0-4C2DF4EA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0529EF0-9263-4871-878B-6C21D73ED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F13C2E-5FBB-40E2-A645-71387BE7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13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6AEE4C-902D-4E8C-987F-C5E91BFF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E474AB3-6FEB-41F6-950E-557308D5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8E1F60-EF26-4E02-AE59-5C8A3A0D7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F8E3B9A-63CA-4B6E-A395-C3B0952B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85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1CFEA43-44F8-4F79-8A1B-AFBFBEC92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F63906-2DEF-407E-BE84-499EDE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D6068F-54A0-4149-BD93-9566D243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70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8D9500-7449-43B6-8926-D79C23465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0A729A-9BC3-41C3-9DE4-C1266C914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531BC4-ED72-4B30-B6F5-E16E1E140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247684-E566-448E-B81C-E504BC21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68BDE2-79C4-46C8-BAC5-7851B503F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22CB5A-C606-48B4-9428-9B42CFEE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68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8DBA71-5C73-4615-9E99-71FBFF949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B25BA1D-8AEE-42FB-A0B2-7AB42EE4E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FDF197-95E1-4A44-B502-BB44D56AC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A672C4-56C5-4681-AB75-80DFB00F3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515DA5-7383-4A18-A6C0-C3783427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46917C-69BE-484C-A589-47CC7177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979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CE1E599-D0C3-4685-8BE7-0BCB866A7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E84976-55FD-4978-9429-B3B73689D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8DC987-94B6-4AB8-A135-EE480CE6F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8667-75BA-4E26-9FB2-1B7DEA2BE1ED}" type="datetimeFigureOut">
              <a:rPr lang="sv-SE" smtClean="0"/>
              <a:t>2024-02-15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E3CE9F-7C1C-40EF-89AE-BEDD79F86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3C8295-9905-43F4-8201-7C4D2DE09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510D-CC97-4A80-BC39-605C7B5064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54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Koppling: vinklad 59">
            <a:extLst>
              <a:ext uri="{FF2B5EF4-FFF2-40B4-BE49-F238E27FC236}">
                <a16:creationId xmlns:a16="http://schemas.microsoft.com/office/drawing/2014/main" id="{C413EEFD-7F0C-4098-9E8C-5D8743F408A7}"/>
              </a:ext>
            </a:extLst>
          </p:cNvPr>
          <p:cNvCxnSpPr>
            <a:cxnSpLocks/>
            <a:endCxn id="102" idx="3"/>
          </p:cNvCxnSpPr>
          <p:nvPr/>
        </p:nvCxnSpPr>
        <p:spPr>
          <a:xfrm rot="5400000" flipH="1" flipV="1">
            <a:off x="2552666" y="2257154"/>
            <a:ext cx="5455476" cy="1613302"/>
          </a:xfrm>
          <a:prstGeom prst="bentConnector4">
            <a:avLst>
              <a:gd name="adj1" fmla="val 48731"/>
              <a:gd name="adj2" fmla="val 114170"/>
            </a:avLst>
          </a:prstGeom>
          <a:ln w="25400">
            <a:solidFill>
              <a:srgbClr val="92D050"/>
            </a:solidFill>
            <a:prstDash val="dash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3841E274-BA15-41D6-B1B5-679D0E49A482}"/>
              </a:ext>
            </a:extLst>
          </p:cNvPr>
          <p:cNvSpPr txBox="1"/>
          <p:nvPr/>
        </p:nvSpPr>
        <p:spPr>
          <a:xfrm>
            <a:off x="5260732" y="993825"/>
            <a:ext cx="907507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Bengtsson</a:t>
            </a:r>
          </a:p>
          <a:p>
            <a:r>
              <a:rPr lang="sv-SE" sz="1200" dirty="0"/>
              <a:t>Selin </a:t>
            </a:r>
          </a:p>
          <a:p>
            <a:r>
              <a:rPr lang="sv-SE" sz="1200" dirty="0"/>
              <a:t>Bergsgård</a:t>
            </a:r>
          </a:p>
          <a:p>
            <a:r>
              <a:rPr lang="sv-SE" sz="1200" dirty="0"/>
              <a:t>Bjerke</a:t>
            </a:r>
          </a:p>
          <a:p>
            <a:r>
              <a:rPr lang="sv-SE" sz="1200" dirty="0"/>
              <a:t>Hallbäck</a:t>
            </a:r>
          </a:p>
          <a:p>
            <a:r>
              <a:rPr lang="sv-SE" sz="1200" dirty="0"/>
              <a:t>Mersin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0C632B-8D8B-45ED-872C-ED4F5BFA48DD}"/>
              </a:ext>
            </a:extLst>
          </p:cNvPr>
          <p:cNvSpPr txBox="1"/>
          <p:nvPr/>
        </p:nvSpPr>
        <p:spPr>
          <a:xfrm>
            <a:off x="7876435" y="1123859"/>
            <a:ext cx="1211998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Marcusson</a:t>
            </a:r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8480691-1997-488A-8C95-3AADDF8BB9AC}"/>
              </a:ext>
            </a:extLst>
          </p:cNvPr>
          <p:cNvSpPr txBox="1"/>
          <p:nvPr/>
        </p:nvSpPr>
        <p:spPr>
          <a:xfrm>
            <a:off x="9171424" y="1120051"/>
            <a:ext cx="1152623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Bengtsson</a:t>
            </a:r>
          </a:p>
          <a:p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1AD2791-1414-4CE0-87BF-BD8EF99BB294}"/>
              </a:ext>
            </a:extLst>
          </p:cNvPr>
          <p:cNvSpPr txBox="1"/>
          <p:nvPr/>
        </p:nvSpPr>
        <p:spPr>
          <a:xfrm>
            <a:off x="10432061" y="1147878"/>
            <a:ext cx="1023931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Flingdal</a:t>
            </a:r>
          </a:p>
          <a:p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82768F6-CACF-4AE1-AEA1-51BFD4C1132E}"/>
              </a:ext>
            </a:extLst>
          </p:cNvPr>
          <p:cNvSpPr txBox="1"/>
          <p:nvPr/>
        </p:nvSpPr>
        <p:spPr>
          <a:xfrm>
            <a:off x="7895146" y="685341"/>
            <a:ext cx="3560846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dirty="0" err="1"/>
              <a:t>Ewran</a:t>
            </a:r>
            <a:r>
              <a:rPr lang="sv-SE" dirty="0"/>
              <a:t> Mercin  &amp; </a:t>
            </a:r>
            <a:r>
              <a:rPr lang="sv-SE" i="1" dirty="0"/>
              <a:t>Los </a:t>
            </a:r>
            <a:r>
              <a:rPr lang="sv-SE" i="1" dirty="0" err="1"/>
              <a:t>Bulvanos</a:t>
            </a:r>
            <a:endParaRPr lang="sv-SE" i="1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90B024B-DB50-41F3-AD0E-E79AAE4A4A0F}"/>
              </a:ext>
            </a:extLst>
          </p:cNvPr>
          <p:cNvSpPr txBox="1"/>
          <p:nvPr/>
        </p:nvSpPr>
        <p:spPr>
          <a:xfrm>
            <a:off x="3789287" y="971702"/>
            <a:ext cx="1342349" cy="86177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Persson</a:t>
            </a:r>
          </a:p>
          <a:p>
            <a:r>
              <a:rPr lang="sv-SE" b="1" dirty="0"/>
              <a:t>DPR Invest</a:t>
            </a:r>
          </a:p>
          <a:p>
            <a:r>
              <a:rPr lang="sv-SE" sz="1400" dirty="0"/>
              <a:t>556892-6082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F8742D8-E607-4554-94A0-908061654131}"/>
              </a:ext>
            </a:extLst>
          </p:cNvPr>
          <p:cNvSpPr txBox="1"/>
          <p:nvPr/>
        </p:nvSpPr>
        <p:spPr>
          <a:xfrm>
            <a:off x="2101992" y="965080"/>
            <a:ext cx="1465692" cy="86177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Ernstberger</a:t>
            </a:r>
          </a:p>
          <a:p>
            <a:r>
              <a:rPr lang="sv-SE" b="1" dirty="0"/>
              <a:t>S2 </a:t>
            </a:r>
            <a:r>
              <a:rPr lang="sv-SE" b="1" dirty="0" err="1"/>
              <a:t>Invest</a:t>
            </a:r>
            <a:endParaRPr lang="sv-SE" b="1" dirty="0"/>
          </a:p>
          <a:p>
            <a:r>
              <a:rPr lang="sv-SE" sz="1400" dirty="0"/>
              <a:t>556892-6074</a:t>
            </a:r>
            <a:endParaRPr lang="sv-SE" b="1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55EE88F-5258-4BB4-B04C-141A1C759FDA}"/>
              </a:ext>
            </a:extLst>
          </p:cNvPr>
          <p:cNvSpPr txBox="1"/>
          <p:nvPr/>
        </p:nvSpPr>
        <p:spPr>
          <a:xfrm>
            <a:off x="3010822" y="2334774"/>
            <a:ext cx="1342349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Supero AB</a:t>
            </a:r>
          </a:p>
          <a:p>
            <a:endParaRPr lang="sv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A3CB614-78AA-4D1A-BA2A-D075E8D5050E}"/>
              </a:ext>
            </a:extLst>
          </p:cNvPr>
          <p:cNvSpPr txBox="1"/>
          <p:nvPr/>
        </p:nvSpPr>
        <p:spPr>
          <a:xfrm>
            <a:off x="6647468" y="4235222"/>
            <a:ext cx="1477795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OAK Cap. AB</a:t>
            </a:r>
          </a:p>
          <a:p>
            <a:endParaRPr lang="sv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C12F415B-BB96-416C-A6A2-2EEFB4C57C32}"/>
              </a:ext>
            </a:extLst>
          </p:cNvPr>
          <p:cNvSpPr txBox="1"/>
          <p:nvPr/>
        </p:nvSpPr>
        <p:spPr>
          <a:xfrm>
            <a:off x="409716" y="3204884"/>
            <a:ext cx="1222574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Gustavia</a:t>
            </a:r>
          </a:p>
          <a:p>
            <a:r>
              <a:rPr lang="sv-SE" dirty="0"/>
              <a:t>fondhotell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A4BB38C-2ED6-4166-9631-A7520E390A67}"/>
              </a:ext>
            </a:extLst>
          </p:cNvPr>
          <p:cNvSpPr txBox="1"/>
          <p:nvPr/>
        </p:nvSpPr>
        <p:spPr>
          <a:xfrm>
            <a:off x="6647468" y="5616157"/>
            <a:ext cx="1569934" cy="11079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/>
              <a:t>Merril</a:t>
            </a:r>
            <a:r>
              <a:rPr lang="sv-SE" dirty="0"/>
              <a:t> Lynch </a:t>
            </a:r>
            <a:r>
              <a:rPr lang="sv-SE" sz="1200" dirty="0"/>
              <a:t> </a:t>
            </a:r>
          </a:p>
          <a:p>
            <a:r>
              <a:rPr lang="sv-SE" sz="1200" dirty="0"/>
              <a:t>Konstruerar aktuella </a:t>
            </a:r>
            <a:r>
              <a:rPr lang="sv-SE" sz="1200" dirty="0" err="1"/>
              <a:t>warrants</a:t>
            </a:r>
            <a:r>
              <a:rPr lang="sv-SE" sz="1200" dirty="0"/>
              <a:t>. Normalarvode ca 1 %.</a:t>
            </a:r>
          </a:p>
          <a:p>
            <a:r>
              <a:rPr lang="sv-SE" sz="1200" dirty="0"/>
              <a:t>I detta fall 60 %........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86EFFA8-B91F-486C-A20A-17458C0B8459}"/>
              </a:ext>
            </a:extLst>
          </p:cNvPr>
          <p:cNvSpPr txBox="1"/>
          <p:nvPr/>
        </p:nvSpPr>
        <p:spPr>
          <a:xfrm>
            <a:off x="2804240" y="3567025"/>
            <a:ext cx="1743247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Allra Sverige AB</a:t>
            </a:r>
          </a:p>
          <a:p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56865241-FF8B-4EA4-8F78-1D0E2C4BBBB7}"/>
              </a:ext>
            </a:extLst>
          </p:cNvPr>
          <p:cNvSpPr txBox="1"/>
          <p:nvPr/>
        </p:nvSpPr>
        <p:spPr>
          <a:xfrm>
            <a:off x="10243994" y="4447606"/>
            <a:ext cx="1211999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/>
              <a:t>Zolcit</a:t>
            </a:r>
            <a:r>
              <a:rPr lang="sv-SE" dirty="0"/>
              <a:t> AB</a:t>
            </a:r>
          </a:p>
          <a:p>
            <a:endParaRPr lang="sv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B1EA65B-5AA5-4666-9756-F04141C597AC}"/>
              </a:ext>
            </a:extLst>
          </p:cNvPr>
          <p:cNvSpPr txBox="1"/>
          <p:nvPr/>
        </p:nvSpPr>
        <p:spPr>
          <a:xfrm>
            <a:off x="9088433" y="3079961"/>
            <a:ext cx="1343629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Firstmile AB</a:t>
            </a:r>
          </a:p>
          <a:p>
            <a:endParaRPr lang="sv-SE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E265CC5B-11F6-4A1B-9514-550C4D09534A}"/>
              </a:ext>
            </a:extLst>
          </p:cNvPr>
          <p:cNvSpPr txBox="1"/>
          <p:nvPr/>
        </p:nvSpPr>
        <p:spPr>
          <a:xfrm>
            <a:off x="8618270" y="5391540"/>
            <a:ext cx="3396309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Förklaring</a:t>
            </a:r>
          </a:p>
          <a:p>
            <a:r>
              <a:rPr lang="sv-SE" i="1" dirty="0">
                <a:highlight>
                  <a:srgbClr val="2BF543"/>
                </a:highlight>
              </a:rPr>
              <a:t>2014-2018</a:t>
            </a:r>
            <a:r>
              <a:rPr lang="sv-SE" i="1" dirty="0"/>
              <a:t>              Se sep </a:t>
            </a:r>
            <a:r>
              <a:rPr lang="sv-SE" i="1" dirty="0" err="1"/>
              <a:t>utre</a:t>
            </a:r>
            <a:r>
              <a:rPr lang="sv-SE" dirty="0" err="1"/>
              <a:t>dn</a:t>
            </a:r>
            <a:r>
              <a:rPr lang="sv-SE" dirty="0"/>
              <a:t>.</a:t>
            </a:r>
          </a:p>
          <a:p>
            <a:r>
              <a:rPr lang="sv-SE" dirty="0"/>
              <a:t>Ägande 2012</a:t>
            </a:r>
          </a:p>
          <a:p>
            <a:r>
              <a:rPr lang="sv-SE" dirty="0"/>
              <a:t>Pengar 2012</a:t>
            </a:r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036DC841-C90E-42FD-827B-62F48401774B}"/>
              </a:ext>
            </a:extLst>
          </p:cNvPr>
          <p:cNvCxnSpPr>
            <a:cxnSpLocks/>
          </p:cNvCxnSpPr>
          <p:nvPr/>
        </p:nvCxnSpPr>
        <p:spPr>
          <a:xfrm>
            <a:off x="10432062" y="6091459"/>
            <a:ext cx="1342789" cy="0"/>
          </a:xfrm>
          <a:prstGeom prst="line">
            <a:avLst/>
          </a:prstGeom>
          <a:ln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026DD0E7-F37A-4981-9816-1DA5B244176C}"/>
              </a:ext>
            </a:extLst>
          </p:cNvPr>
          <p:cNvCxnSpPr>
            <a:cxnSpLocks/>
          </p:cNvCxnSpPr>
          <p:nvPr/>
        </p:nvCxnSpPr>
        <p:spPr>
          <a:xfrm flipV="1">
            <a:off x="10432062" y="6373581"/>
            <a:ext cx="1342789" cy="985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Koppling: vinklad 23">
            <a:extLst>
              <a:ext uri="{FF2B5EF4-FFF2-40B4-BE49-F238E27FC236}">
                <a16:creationId xmlns:a16="http://schemas.microsoft.com/office/drawing/2014/main" id="{A69EA45B-D948-4A65-B104-AB5DEF1C335B}"/>
              </a:ext>
            </a:extLst>
          </p:cNvPr>
          <p:cNvCxnSpPr>
            <a:cxnSpLocks/>
            <a:stCxn id="10" idx="2"/>
            <a:endCxn id="12" idx="3"/>
          </p:cNvCxnSpPr>
          <p:nvPr/>
        </p:nvCxnSpPr>
        <p:spPr>
          <a:xfrm rot="5400000">
            <a:off x="3994585" y="2192063"/>
            <a:ext cx="824464" cy="1072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Koppling: vinklad 35">
            <a:extLst>
              <a:ext uri="{FF2B5EF4-FFF2-40B4-BE49-F238E27FC236}">
                <a16:creationId xmlns:a16="http://schemas.microsoft.com/office/drawing/2014/main" id="{D40AEC4A-D451-4BB4-B81C-151006FA2630}"/>
              </a:ext>
            </a:extLst>
          </p:cNvPr>
          <p:cNvCxnSpPr>
            <a:cxnSpLocks/>
            <a:stCxn id="11" idx="2"/>
            <a:endCxn id="12" idx="1"/>
          </p:cNvCxnSpPr>
          <p:nvPr/>
        </p:nvCxnSpPr>
        <p:spPr>
          <a:xfrm rot="16200000" flipH="1">
            <a:off x="2507287" y="2154405"/>
            <a:ext cx="831086" cy="1759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pilkoppling 60">
            <a:extLst>
              <a:ext uri="{FF2B5EF4-FFF2-40B4-BE49-F238E27FC236}">
                <a16:creationId xmlns:a16="http://schemas.microsoft.com/office/drawing/2014/main" id="{45749CA2-E222-4E37-9089-979E09023CDA}"/>
              </a:ext>
            </a:extLst>
          </p:cNvPr>
          <p:cNvCxnSpPr>
            <a:cxnSpLocks/>
            <a:stCxn id="6" idx="2"/>
            <a:endCxn id="19" idx="0"/>
          </p:cNvCxnSpPr>
          <p:nvPr/>
        </p:nvCxnSpPr>
        <p:spPr>
          <a:xfrm>
            <a:off x="9747736" y="1766382"/>
            <a:ext cx="12512" cy="1313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pilkoppling 63">
            <a:extLst>
              <a:ext uri="{FF2B5EF4-FFF2-40B4-BE49-F238E27FC236}">
                <a16:creationId xmlns:a16="http://schemas.microsoft.com/office/drawing/2014/main" id="{6CA205C7-EB1C-4E5B-8334-06F23EDD5141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0944027" y="1794209"/>
            <a:ext cx="48881" cy="2653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koppling 69">
            <a:extLst>
              <a:ext uri="{FF2B5EF4-FFF2-40B4-BE49-F238E27FC236}">
                <a16:creationId xmlns:a16="http://schemas.microsoft.com/office/drawing/2014/main" id="{FEB0D34D-2C6E-4DCB-B36B-E1ECFAA5DB82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 flipH="1">
            <a:off x="3675864" y="2981105"/>
            <a:ext cx="6133" cy="585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Koppling: vinklad 71">
            <a:extLst>
              <a:ext uri="{FF2B5EF4-FFF2-40B4-BE49-F238E27FC236}">
                <a16:creationId xmlns:a16="http://schemas.microsoft.com/office/drawing/2014/main" id="{7C511EE9-9B44-443B-A04F-78EF21C0D8BB}"/>
              </a:ext>
            </a:extLst>
          </p:cNvPr>
          <p:cNvCxnSpPr>
            <a:cxnSpLocks/>
            <a:stCxn id="18" idx="1"/>
          </p:cNvCxnSpPr>
          <p:nvPr/>
        </p:nvCxnSpPr>
        <p:spPr>
          <a:xfrm rot="10800000">
            <a:off x="8125264" y="4683512"/>
            <a:ext cx="2118731" cy="87260"/>
          </a:xfrm>
          <a:prstGeom prst="bentConnector3">
            <a:avLst>
              <a:gd name="adj1" fmla="val 249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Koppling: vinklad 75">
            <a:extLst>
              <a:ext uri="{FF2B5EF4-FFF2-40B4-BE49-F238E27FC236}">
                <a16:creationId xmlns:a16="http://schemas.microsoft.com/office/drawing/2014/main" id="{26FCC2BE-7183-42F2-96E8-CFA58F05139F}"/>
              </a:ext>
            </a:extLst>
          </p:cNvPr>
          <p:cNvCxnSpPr>
            <a:cxnSpLocks/>
            <a:stCxn id="19" idx="2"/>
            <a:endCxn id="14" idx="3"/>
          </p:cNvCxnSpPr>
          <p:nvPr/>
        </p:nvCxnSpPr>
        <p:spPr>
          <a:xfrm rot="5400000">
            <a:off x="8526708" y="3324848"/>
            <a:ext cx="832096" cy="16349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ruta 76">
            <a:extLst>
              <a:ext uri="{FF2B5EF4-FFF2-40B4-BE49-F238E27FC236}">
                <a16:creationId xmlns:a16="http://schemas.microsoft.com/office/drawing/2014/main" id="{AB06FA9F-9469-409B-AEE1-151166114639}"/>
              </a:ext>
            </a:extLst>
          </p:cNvPr>
          <p:cNvSpPr txBox="1"/>
          <p:nvPr/>
        </p:nvSpPr>
        <p:spPr>
          <a:xfrm>
            <a:off x="2484075" y="1961419"/>
            <a:ext cx="663161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Ca 50%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B288C3D2-6C77-4333-AD0E-F51817A2909F}"/>
              </a:ext>
            </a:extLst>
          </p:cNvPr>
          <p:cNvSpPr txBox="1"/>
          <p:nvPr/>
        </p:nvSpPr>
        <p:spPr>
          <a:xfrm>
            <a:off x="4174617" y="1977651"/>
            <a:ext cx="638387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Ca 50%</a:t>
            </a: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CE8C369B-8217-4053-8B25-E54867E64CCC}"/>
              </a:ext>
            </a:extLst>
          </p:cNvPr>
          <p:cNvSpPr txBox="1"/>
          <p:nvPr/>
        </p:nvSpPr>
        <p:spPr>
          <a:xfrm>
            <a:off x="3376263" y="3126128"/>
            <a:ext cx="56194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81%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4B701FC9-5F73-477A-8B2E-C17956BBBDB1}"/>
              </a:ext>
            </a:extLst>
          </p:cNvPr>
          <p:cNvSpPr txBox="1"/>
          <p:nvPr/>
        </p:nvSpPr>
        <p:spPr>
          <a:xfrm>
            <a:off x="289941" y="2405886"/>
            <a:ext cx="1342349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Johan Saxon</a:t>
            </a:r>
          </a:p>
        </p:txBody>
      </p:sp>
      <p:cxnSp>
        <p:nvCxnSpPr>
          <p:cNvPr id="39" name="Koppling: vinklad 38">
            <a:extLst>
              <a:ext uri="{FF2B5EF4-FFF2-40B4-BE49-F238E27FC236}">
                <a16:creationId xmlns:a16="http://schemas.microsoft.com/office/drawing/2014/main" id="{B8701E34-32FA-4755-B1CA-84DCE8D6DA80}"/>
              </a:ext>
            </a:extLst>
          </p:cNvPr>
          <p:cNvCxnSpPr>
            <a:cxnSpLocks/>
            <a:stCxn id="38" idx="1"/>
            <a:endCxn id="15" idx="1"/>
          </p:cNvCxnSpPr>
          <p:nvPr/>
        </p:nvCxnSpPr>
        <p:spPr>
          <a:xfrm rot="10800000" flipH="1" flipV="1">
            <a:off x="289940" y="2590552"/>
            <a:ext cx="119775" cy="937498"/>
          </a:xfrm>
          <a:prstGeom prst="bentConnector3">
            <a:avLst>
              <a:gd name="adj1" fmla="val -190858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>
            <a:extLst>
              <a:ext uri="{FF2B5EF4-FFF2-40B4-BE49-F238E27FC236}">
                <a16:creationId xmlns:a16="http://schemas.microsoft.com/office/drawing/2014/main" id="{84DD9D7C-2AD7-46A8-BB9A-E96278F7F267}"/>
              </a:ext>
            </a:extLst>
          </p:cNvPr>
          <p:cNvSpPr txBox="1"/>
          <p:nvPr/>
        </p:nvSpPr>
        <p:spPr>
          <a:xfrm rot="16200000">
            <a:off x="-104475" y="3090928"/>
            <a:ext cx="676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Styrelse</a:t>
            </a:r>
            <a:endParaRPr lang="en-US" sz="1200" dirty="0"/>
          </a:p>
        </p:txBody>
      </p:sp>
      <p:cxnSp>
        <p:nvCxnSpPr>
          <p:cNvPr id="45" name="Koppling: vinklad 44">
            <a:extLst>
              <a:ext uri="{FF2B5EF4-FFF2-40B4-BE49-F238E27FC236}">
                <a16:creationId xmlns:a16="http://schemas.microsoft.com/office/drawing/2014/main" id="{C91C1D25-6B2F-4F42-9ED8-0B6386AC42B4}"/>
              </a:ext>
            </a:extLst>
          </p:cNvPr>
          <p:cNvCxnSpPr>
            <a:cxnSpLocks/>
            <a:stCxn id="11" idx="1"/>
            <a:endCxn id="38" idx="1"/>
          </p:cNvCxnSpPr>
          <p:nvPr/>
        </p:nvCxnSpPr>
        <p:spPr>
          <a:xfrm rot="10800000" flipV="1">
            <a:off x="289942" y="1395966"/>
            <a:ext cx="1812051" cy="1194585"/>
          </a:xfrm>
          <a:prstGeom prst="bentConnector3">
            <a:avLst>
              <a:gd name="adj1" fmla="val 112616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ruta 39">
            <a:extLst>
              <a:ext uri="{FF2B5EF4-FFF2-40B4-BE49-F238E27FC236}">
                <a16:creationId xmlns:a16="http://schemas.microsoft.com/office/drawing/2014/main" id="{0E182B0C-4FC1-4B68-9AB1-1AB9D5BC6A02}"/>
              </a:ext>
            </a:extLst>
          </p:cNvPr>
          <p:cNvSpPr txBox="1"/>
          <p:nvPr/>
        </p:nvSpPr>
        <p:spPr>
          <a:xfrm>
            <a:off x="85699" y="1404464"/>
            <a:ext cx="6161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Styvfar</a:t>
            </a:r>
            <a:endParaRPr lang="en-US" sz="1200" dirty="0"/>
          </a:p>
        </p:txBody>
      </p: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892B289D-930C-4678-A8CA-B39E8799500E}"/>
              </a:ext>
            </a:extLst>
          </p:cNvPr>
          <p:cNvCxnSpPr>
            <a:cxnSpLocks/>
            <a:stCxn id="38" idx="2"/>
            <a:endCxn id="17" idx="0"/>
          </p:cNvCxnSpPr>
          <p:nvPr/>
        </p:nvCxnSpPr>
        <p:spPr>
          <a:xfrm>
            <a:off x="961116" y="2775218"/>
            <a:ext cx="2714748" cy="791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ruta 57">
            <a:extLst>
              <a:ext uri="{FF2B5EF4-FFF2-40B4-BE49-F238E27FC236}">
                <a16:creationId xmlns:a16="http://schemas.microsoft.com/office/drawing/2014/main" id="{6061892A-5511-4C4A-BF1F-E91DA2016A3A}"/>
              </a:ext>
            </a:extLst>
          </p:cNvPr>
          <p:cNvSpPr txBox="1"/>
          <p:nvPr/>
        </p:nvSpPr>
        <p:spPr>
          <a:xfrm>
            <a:off x="1078920" y="2850785"/>
            <a:ext cx="56194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1%</a:t>
            </a:r>
          </a:p>
        </p:txBody>
      </p:sp>
      <p:sp>
        <p:nvSpPr>
          <p:cNvPr id="20" name="Moln 19">
            <a:extLst>
              <a:ext uri="{FF2B5EF4-FFF2-40B4-BE49-F238E27FC236}">
                <a16:creationId xmlns:a16="http://schemas.microsoft.com/office/drawing/2014/main" id="{755D6EDF-977C-43AD-A098-9E0E63AB5AD4}"/>
              </a:ext>
            </a:extLst>
          </p:cNvPr>
          <p:cNvSpPr/>
          <p:nvPr/>
        </p:nvSpPr>
        <p:spPr>
          <a:xfrm>
            <a:off x="214355" y="4134071"/>
            <a:ext cx="1726590" cy="126107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6C8FCFC3-70D9-4BA7-BA17-DC3F066B8DA1}"/>
              </a:ext>
            </a:extLst>
          </p:cNvPr>
          <p:cNvSpPr txBox="1"/>
          <p:nvPr/>
        </p:nvSpPr>
        <p:spPr>
          <a:xfrm>
            <a:off x="362597" y="4283687"/>
            <a:ext cx="13535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&gt; </a:t>
            </a:r>
            <a:r>
              <a:rPr lang="sv-SE" dirty="0"/>
              <a:t>100.000 </a:t>
            </a:r>
          </a:p>
          <a:p>
            <a:r>
              <a:rPr lang="sv-SE" dirty="0"/>
              <a:t>Fondsparare</a:t>
            </a:r>
          </a:p>
          <a:p>
            <a:r>
              <a:rPr lang="sv-SE" dirty="0"/>
              <a:t>13 miljarder</a:t>
            </a:r>
          </a:p>
        </p:txBody>
      </p:sp>
      <p:cxnSp>
        <p:nvCxnSpPr>
          <p:cNvPr id="81" name="Koppling: vinklad 80">
            <a:extLst>
              <a:ext uri="{FF2B5EF4-FFF2-40B4-BE49-F238E27FC236}">
                <a16:creationId xmlns:a16="http://schemas.microsoft.com/office/drawing/2014/main" id="{96ABAA31-3E2D-4F96-9F1B-9CD30B95483A}"/>
              </a:ext>
            </a:extLst>
          </p:cNvPr>
          <p:cNvCxnSpPr>
            <a:cxnSpLocks/>
            <a:stCxn id="17" idx="2"/>
            <a:endCxn id="3" idx="1"/>
          </p:cNvCxnSpPr>
          <p:nvPr/>
        </p:nvCxnSpPr>
        <p:spPr>
          <a:xfrm rot="5400000">
            <a:off x="3014496" y="5579837"/>
            <a:ext cx="1196853" cy="125885"/>
          </a:xfrm>
          <a:prstGeom prst="bentConnector4">
            <a:avLst>
              <a:gd name="adj1" fmla="val 29166"/>
              <a:gd name="adj2" fmla="val 2815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ruta 83">
            <a:extLst>
              <a:ext uri="{FF2B5EF4-FFF2-40B4-BE49-F238E27FC236}">
                <a16:creationId xmlns:a16="http://schemas.microsoft.com/office/drawing/2014/main" id="{6145A13A-1612-436B-A7ED-5B9D1E128727}"/>
              </a:ext>
            </a:extLst>
          </p:cNvPr>
          <p:cNvSpPr txBox="1"/>
          <p:nvPr/>
        </p:nvSpPr>
        <p:spPr>
          <a:xfrm>
            <a:off x="3449863" y="5340622"/>
            <a:ext cx="56194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100%</a:t>
            </a:r>
          </a:p>
        </p:txBody>
      </p:sp>
      <p:cxnSp>
        <p:nvCxnSpPr>
          <p:cNvPr id="65" name="Koppling: vinklad 64">
            <a:extLst>
              <a:ext uri="{FF2B5EF4-FFF2-40B4-BE49-F238E27FC236}">
                <a16:creationId xmlns:a16="http://schemas.microsoft.com/office/drawing/2014/main" id="{73A8FC2F-9B04-4769-BBA8-271A7E17A78C}"/>
              </a:ext>
            </a:extLst>
          </p:cNvPr>
          <p:cNvCxnSpPr>
            <a:cxnSpLocks/>
          </p:cNvCxnSpPr>
          <p:nvPr/>
        </p:nvCxnSpPr>
        <p:spPr>
          <a:xfrm rot="5400000">
            <a:off x="7106224" y="2854670"/>
            <a:ext cx="2649500" cy="536376"/>
          </a:xfrm>
          <a:prstGeom prst="bentConnector3">
            <a:avLst>
              <a:gd name="adj1" fmla="val 996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ruta 79">
            <a:extLst>
              <a:ext uri="{FF2B5EF4-FFF2-40B4-BE49-F238E27FC236}">
                <a16:creationId xmlns:a16="http://schemas.microsoft.com/office/drawing/2014/main" id="{719D2EB4-B248-43CC-B7A3-6559D2722806}"/>
              </a:ext>
            </a:extLst>
          </p:cNvPr>
          <p:cNvSpPr txBox="1"/>
          <p:nvPr/>
        </p:nvSpPr>
        <p:spPr>
          <a:xfrm rot="5400000">
            <a:off x="8198800" y="4462084"/>
            <a:ext cx="56194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100%</a:t>
            </a:r>
          </a:p>
        </p:txBody>
      </p:sp>
      <p:cxnSp>
        <p:nvCxnSpPr>
          <p:cNvPr id="107" name="Koppling: vinklad 106">
            <a:extLst>
              <a:ext uri="{FF2B5EF4-FFF2-40B4-BE49-F238E27FC236}">
                <a16:creationId xmlns:a16="http://schemas.microsoft.com/office/drawing/2014/main" id="{2D78DE2C-C70E-434B-BFC7-3CCC178A45B2}"/>
              </a:ext>
            </a:extLst>
          </p:cNvPr>
          <p:cNvCxnSpPr>
            <a:cxnSpLocks/>
          </p:cNvCxnSpPr>
          <p:nvPr/>
        </p:nvCxnSpPr>
        <p:spPr>
          <a:xfrm rot="5400000">
            <a:off x="4747767" y="1784497"/>
            <a:ext cx="628792" cy="14481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831A5C5E-DE14-4011-B0D7-2FE2F4D4E3CB}"/>
              </a:ext>
            </a:extLst>
          </p:cNvPr>
          <p:cNvSpPr txBox="1"/>
          <p:nvPr/>
        </p:nvSpPr>
        <p:spPr>
          <a:xfrm>
            <a:off x="4658993" y="2704106"/>
            <a:ext cx="561940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3%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073DC31-598F-48E0-9D25-A05BF432C8B2}"/>
              </a:ext>
            </a:extLst>
          </p:cNvPr>
          <p:cNvSpPr txBox="1"/>
          <p:nvPr/>
        </p:nvSpPr>
        <p:spPr>
          <a:xfrm>
            <a:off x="5101309" y="4986997"/>
            <a:ext cx="1357465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sv-SE" sz="1400" b="1" dirty="0"/>
              <a:t>1. Oak köper VP för 260 mkr och säljer till Allra för 430. Vinst i Oak 170 mkr.</a:t>
            </a:r>
            <a:endParaRPr lang="en-US" dirty="0"/>
          </a:p>
        </p:txBody>
      </p:sp>
      <p:cxnSp>
        <p:nvCxnSpPr>
          <p:cNvPr id="132" name="Rak koppling 131">
            <a:extLst>
              <a:ext uri="{FF2B5EF4-FFF2-40B4-BE49-F238E27FC236}">
                <a16:creationId xmlns:a16="http://schemas.microsoft.com/office/drawing/2014/main" id="{AB16E7F2-B951-4233-8C24-745D5B5FC903}"/>
              </a:ext>
            </a:extLst>
          </p:cNvPr>
          <p:cNvCxnSpPr>
            <a:cxnSpLocks/>
          </p:cNvCxnSpPr>
          <p:nvPr/>
        </p:nvCxnSpPr>
        <p:spPr>
          <a:xfrm flipV="1">
            <a:off x="6960997" y="4764608"/>
            <a:ext cx="0" cy="851549"/>
          </a:xfrm>
          <a:prstGeom prst="line">
            <a:avLst/>
          </a:prstGeom>
          <a:ln w="25400"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ruta 152">
            <a:extLst>
              <a:ext uri="{FF2B5EF4-FFF2-40B4-BE49-F238E27FC236}">
                <a16:creationId xmlns:a16="http://schemas.microsoft.com/office/drawing/2014/main" id="{EEB13BC1-AE40-4800-9D36-43C385569736}"/>
              </a:ext>
            </a:extLst>
          </p:cNvPr>
          <p:cNvSpPr txBox="1"/>
          <p:nvPr/>
        </p:nvSpPr>
        <p:spPr>
          <a:xfrm>
            <a:off x="1716173" y="5095951"/>
            <a:ext cx="1474360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l"/>
            <a:r>
              <a:rPr lang="sv-SE" sz="1400" b="1" dirty="0"/>
              <a:t>2. Betalas från fonderna med spararnas pengar. Överpris 170 mkr ”provision” till Oak som onödig mellanhand. </a:t>
            </a:r>
            <a:endParaRPr lang="en-US" sz="1400" b="1" dirty="0"/>
          </a:p>
        </p:txBody>
      </p:sp>
      <p:cxnSp>
        <p:nvCxnSpPr>
          <p:cNvPr id="154" name="Rak koppling 153">
            <a:extLst>
              <a:ext uri="{FF2B5EF4-FFF2-40B4-BE49-F238E27FC236}">
                <a16:creationId xmlns:a16="http://schemas.microsoft.com/office/drawing/2014/main" id="{4CFFA375-E463-4195-A20D-FE0D66982175}"/>
              </a:ext>
            </a:extLst>
          </p:cNvPr>
          <p:cNvCxnSpPr>
            <a:cxnSpLocks/>
          </p:cNvCxnSpPr>
          <p:nvPr/>
        </p:nvCxnSpPr>
        <p:spPr>
          <a:xfrm flipH="1">
            <a:off x="1700265" y="4418261"/>
            <a:ext cx="1368429" cy="8309"/>
          </a:xfrm>
          <a:prstGeom prst="line">
            <a:avLst/>
          </a:prstGeom>
          <a:ln w="25400"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ruta 56">
            <a:extLst>
              <a:ext uri="{FF2B5EF4-FFF2-40B4-BE49-F238E27FC236}">
                <a16:creationId xmlns:a16="http://schemas.microsoft.com/office/drawing/2014/main" id="{45ADFC37-104D-43F8-A272-B7384CC558A7}"/>
              </a:ext>
            </a:extLst>
          </p:cNvPr>
          <p:cNvSpPr txBox="1"/>
          <p:nvPr/>
        </p:nvSpPr>
        <p:spPr>
          <a:xfrm>
            <a:off x="6655178" y="5119271"/>
            <a:ext cx="90750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260 mkr</a:t>
            </a:r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BE18192B-99AD-4EC8-B1E8-623ACCB86D76}"/>
              </a:ext>
            </a:extLst>
          </p:cNvPr>
          <p:cNvSpPr txBox="1"/>
          <p:nvPr/>
        </p:nvSpPr>
        <p:spPr>
          <a:xfrm>
            <a:off x="1978468" y="4094621"/>
            <a:ext cx="711793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430 mkr</a:t>
            </a:r>
          </a:p>
        </p:txBody>
      </p:sp>
      <p:cxnSp>
        <p:nvCxnSpPr>
          <p:cNvPr id="75" name="Koppling: vinklad 74">
            <a:extLst>
              <a:ext uri="{FF2B5EF4-FFF2-40B4-BE49-F238E27FC236}">
                <a16:creationId xmlns:a16="http://schemas.microsoft.com/office/drawing/2014/main" id="{34D2A62C-13CA-40C3-9878-D25CC6D600FC}"/>
              </a:ext>
            </a:extLst>
          </p:cNvPr>
          <p:cNvCxnSpPr>
            <a:cxnSpLocks/>
            <a:stCxn id="14" idx="0"/>
            <a:endCxn id="19" idx="1"/>
          </p:cNvCxnSpPr>
          <p:nvPr/>
        </p:nvCxnSpPr>
        <p:spPr>
          <a:xfrm rot="5400000" flipH="1" flipV="1">
            <a:off x="7821352" y="2968142"/>
            <a:ext cx="832095" cy="1702067"/>
          </a:xfrm>
          <a:prstGeom prst="bentConnector2">
            <a:avLst/>
          </a:prstGeom>
          <a:ln w="190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81">
            <a:extLst>
              <a:ext uri="{FF2B5EF4-FFF2-40B4-BE49-F238E27FC236}">
                <a16:creationId xmlns:a16="http://schemas.microsoft.com/office/drawing/2014/main" id="{95B4B587-47DD-433D-B159-0DF0349F0284}"/>
              </a:ext>
            </a:extLst>
          </p:cNvPr>
          <p:cNvSpPr txBox="1"/>
          <p:nvPr/>
        </p:nvSpPr>
        <p:spPr>
          <a:xfrm>
            <a:off x="2487612" y="572294"/>
            <a:ext cx="90750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50 mkr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EB0C2DB7-35C0-4FB0-BF09-B2403A44FD0B}"/>
              </a:ext>
            </a:extLst>
          </p:cNvPr>
          <p:cNvSpPr txBox="1"/>
          <p:nvPr/>
        </p:nvSpPr>
        <p:spPr>
          <a:xfrm>
            <a:off x="4095397" y="576210"/>
            <a:ext cx="90750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50 mkr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B6E6AE58-A365-4BB7-885E-15CD2D48108D}"/>
              </a:ext>
            </a:extLst>
          </p:cNvPr>
          <p:cNvSpPr txBox="1"/>
          <p:nvPr/>
        </p:nvSpPr>
        <p:spPr>
          <a:xfrm>
            <a:off x="2475131" y="197567"/>
            <a:ext cx="3611924" cy="276999"/>
          </a:xfrm>
          <a:custGeom>
            <a:avLst/>
            <a:gdLst>
              <a:gd name="connsiteX0" fmla="*/ 0 w 3611924"/>
              <a:gd name="connsiteY0" fmla="*/ 0 h 276999"/>
              <a:gd name="connsiteX1" fmla="*/ 479870 w 3611924"/>
              <a:gd name="connsiteY1" fmla="*/ 0 h 276999"/>
              <a:gd name="connsiteX2" fmla="*/ 887501 w 3611924"/>
              <a:gd name="connsiteY2" fmla="*/ 0 h 276999"/>
              <a:gd name="connsiteX3" fmla="*/ 1331252 w 3611924"/>
              <a:gd name="connsiteY3" fmla="*/ 0 h 276999"/>
              <a:gd name="connsiteX4" fmla="*/ 1883360 w 3611924"/>
              <a:gd name="connsiteY4" fmla="*/ 0 h 276999"/>
              <a:gd name="connsiteX5" fmla="*/ 2363230 w 3611924"/>
              <a:gd name="connsiteY5" fmla="*/ 0 h 276999"/>
              <a:gd name="connsiteX6" fmla="*/ 2806981 w 3611924"/>
              <a:gd name="connsiteY6" fmla="*/ 0 h 276999"/>
              <a:gd name="connsiteX7" fmla="*/ 3611924 w 3611924"/>
              <a:gd name="connsiteY7" fmla="*/ 0 h 276999"/>
              <a:gd name="connsiteX8" fmla="*/ 3611924 w 3611924"/>
              <a:gd name="connsiteY8" fmla="*/ 276999 h 276999"/>
              <a:gd name="connsiteX9" fmla="*/ 3095935 w 3611924"/>
              <a:gd name="connsiteY9" fmla="*/ 276999 h 276999"/>
              <a:gd name="connsiteX10" fmla="*/ 2652184 w 3611924"/>
              <a:gd name="connsiteY10" fmla="*/ 276999 h 276999"/>
              <a:gd name="connsiteX11" fmla="*/ 2063957 w 3611924"/>
              <a:gd name="connsiteY11" fmla="*/ 276999 h 276999"/>
              <a:gd name="connsiteX12" fmla="*/ 1584087 w 3611924"/>
              <a:gd name="connsiteY12" fmla="*/ 276999 h 276999"/>
              <a:gd name="connsiteX13" fmla="*/ 1176455 w 3611924"/>
              <a:gd name="connsiteY13" fmla="*/ 276999 h 276999"/>
              <a:gd name="connsiteX14" fmla="*/ 624347 w 3611924"/>
              <a:gd name="connsiteY14" fmla="*/ 276999 h 276999"/>
              <a:gd name="connsiteX15" fmla="*/ 0 w 3611924"/>
              <a:gd name="connsiteY15" fmla="*/ 276999 h 276999"/>
              <a:gd name="connsiteX16" fmla="*/ 0 w 3611924"/>
              <a:gd name="connsiteY16" fmla="*/ 0 h 276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11924" h="276999" fill="none" extrusionOk="0">
                <a:moveTo>
                  <a:pt x="0" y="0"/>
                </a:moveTo>
                <a:cubicBezTo>
                  <a:pt x="213605" y="-7783"/>
                  <a:pt x="291659" y="41122"/>
                  <a:pt x="479870" y="0"/>
                </a:cubicBezTo>
                <a:cubicBezTo>
                  <a:pt x="668081" y="-41122"/>
                  <a:pt x="747443" y="14313"/>
                  <a:pt x="887501" y="0"/>
                </a:cubicBezTo>
                <a:cubicBezTo>
                  <a:pt x="1027559" y="-14313"/>
                  <a:pt x="1195943" y="8363"/>
                  <a:pt x="1331252" y="0"/>
                </a:cubicBezTo>
                <a:cubicBezTo>
                  <a:pt x="1466561" y="-8363"/>
                  <a:pt x="1695212" y="40151"/>
                  <a:pt x="1883360" y="0"/>
                </a:cubicBezTo>
                <a:cubicBezTo>
                  <a:pt x="2071508" y="-40151"/>
                  <a:pt x="2234964" y="11850"/>
                  <a:pt x="2363230" y="0"/>
                </a:cubicBezTo>
                <a:cubicBezTo>
                  <a:pt x="2491496" y="-11850"/>
                  <a:pt x="2706704" y="22158"/>
                  <a:pt x="2806981" y="0"/>
                </a:cubicBezTo>
                <a:cubicBezTo>
                  <a:pt x="2907258" y="-22158"/>
                  <a:pt x="3217548" y="60226"/>
                  <a:pt x="3611924" y="0"/>
                </a:cubicBezTo>
                <a:cubicBezTo>
                  <a:pt x="3632462" y="100342"/>
                  <a:pt x="3587784" y="165764"/>
                  <a:pt x="3611924" y="276999"/>
                </a:cubicBezTo>
                <a:cubicBezTo>
                  <a:pt x="3495864" y="295880"/>
                  <a:pt x="3318901" y="249081"/>
                  <a:pt x="3095935" y="276999"/>
                </a:cubicBezTo>
                <a:cubicBezTo>
                  <a:pt x="2872969" y="304917"/>
                  <a:pt x="2829461" y="243375"/>
                  <a:pt x="2652184" y="276999"/>
                </a:cubicBezTo>
                <a:cubicBezTo>
                  <a:pt x="2474907" y="310623"/>
                  <a:pt x="2354879" y="251240"/>
                  <a:pt x="2063957" y="276999"/>
                </a:cubicBezTo>
                <a:cubicBezTo>
                  <a:pt x="1773035" y="302758"/>
                  <a:pt x="1773314" y="222783"/>
                  <a:pt x="1584087" y="276999"/>
                </a:cubicBezTo>
                <a:cubicBezTo>
                  <a:pt x="1394860" y="331215"/>
                  <a:pt x="1355141" y="267960"/>
                  <a:pt x="1176455" y="276999"/>
                </a:cubicBezTo>
                <a:cubicBezTo>
                  <a:pt x="997769" y="286038"/>
                  <a:pt x="829971" y="221630"/>
                  <a:pt x="624347" y="276999"/>
                </a:cubicBezTo>
                <a:cubicBezTo>
                  <a:pt x="418723" y="332368"/>
                  <a:pt x="199986" y="256537"/>
                  <a:pt x="0" y="276999"/>
                </a:cubicBezTo>
                <a:cubicBezTo>
                  <a:pt x="-4874" y="217801"/>
                  <a:pt x="30731" y="74551"/>
                  <a:pt x="0" y="0"/>
                </a:cubicBezTo>
                <a:close/>
              </a:path>
              <a:path w="3611924" h="276999" stroke="0" extrusionOk="0">
                <a:moveTo>
                  <a:pt x="0" y="0"/>
                </a:moveTo>
                <a:cubicBezTo>
                  <a:pt x="125965" y="-13374"/>
                  <a:pt x="309105" y="24774"/>
                  <a:pt x="479870" y="0"/>
                </a:cubicBezTo>
                <a:cubicBezTo>
                  <a:pt x="650635" y="-24774"/>
                  <a:pt x="720916" y="31040"/>
                  <a:pt x="887501" y="0"/>
                </a:cubicBezTo>
                <a:cubicBezTo>
                  <a:pt x="1054086" y="-31040"/>
                  <a:pt x="1201439" y="61342"/>
                  <a:pt x="1475729" y="0"/>
                </a:cubicBezTo>
                <a:cubicBezTo>
                  <a:pt x="1750019" y="-61342"/>
                  <a:pt x="1809601" y="36699"/>
                  <a:pt x="1955599" y="0"/>
                </a:cubicBezTo>
                <a:cubicBezTo>
                  <a:pt x="2101597" y="-36699"/>
                  <a:pt x="2306626" y="10152"/>
                  <a:pt x="2435469" y="0"/>
                </a:cubicBezTo>
                <a:cubicBezTo>
                  <a:pt x="2564312" y="-10152"/>
                  <a:pt x="2832885" y="19999"/>
                  <a:pt x="3023696" y="0"/>
                </a:cubicBezTo>
                <a:cubicBezTo>
                  <a:pt x="3214507" y="-19999"/>
                  <a:pt x="3453224" y="55224"/>
                  <a:pt x="3611924" y="0"/>
                </a:cubicBezTo>
                <a:cubicBezTo>
                  <a:pt x="3628838" y="115394"/>
                  <a:pt x="3601110" y="151375"/>
                  <a:pt x="3611924" y="276999"/>
                </a:cubicBezTo>
                <a:cubicBezTo>
                  <a:pt x="3463483" y="304848"/>
                  <a:pt x="3362368" y="230504"/>
                  <a:pt x="3168173" y="276999"/>
                </a:cubicBezTo>
                <a:cubicBezTo>
                  <a:pt x="2973978" y="323494"/>
                  <a:pt x="2899000" y="252878"/>
                  <a:pt x="2652184" y="276999"/>
                </a:cubicBezTo>
                <a:cubicBezTo>
                  <a:pt x="2405368" y="301120"/>
                  <a:pt x="2331661" y="217124"/>
                  <a:pt x="2136195" y="276999"/>
                </a:cubicBezTo>
                <a:cubicBezTo>
                  <a:pt x="1940729" y="336874"/>
                  <a:pt x="1884808" y="245165"/>
                  <a:pt x="1656325" y="276999"/>
                </a:cubicBezTo>
                <a:cubicBezTo>
                  <a:pt x="1427842" y="308833"/>
                  <a:pt x="1285282" y="235585"/>
                  <a:pt x="1068098" y="276999"/>
                </a:cubicBezTo>
                <a:cubicBezTo>
                  <a:pt x="850914" y="318413"/>
                  <a:pt x="649070" y="226866"/>
                  <a:pt x="479870" y="276999"/>
                </a:cubicBezTo>
                <a:cubicBezTo>
                  <a:pt x="310670" y="327132"/>
                  <a:pt x="144016" y="261917"/>
                  <a:pt x="0" y="276999"/>
                </a:cubicBezTo>
                <a:cubicBezTo>
                  <a:pt x="-27575" y="183048"/>
                  <a:pt x="11552" y="75178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200" i="1" dirty="0"/>
              <a:t> Utdelning 232 mkr under 2014-2017</a:t>
            </a: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FF5090A0-AC07-404C-9722-13AD52E351FE}"/>
              </a:ext>
            </a:extLst>
          </p:cNvPr>
          <p:cNvSpPr txBox="1"/>
          <p:nvPr/>
        </p:nvSpPr>
        <p:spPr>
          <a:xfrm>
            <a:off x="3513605" y="4284471"/>
            <a:ext cx="83074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1200" dirty="0"/>
              <a:t>Finans</a:t>
            </a:r>
          </a:p>
          <a:p>
            <a:r>
              <a:rPr lang="sv-SE" sz="1200" dirty="0"/>
              <a:t>Pension</a:t>
            </a:r>
          </a:p>
          <a:p>
            <a:r>
              <a:rPr lang="sv-SE" sz="1200" dirty="0"/>
              <a:t>Försäkring</a:t>
            </a:r>
            <a:endParaRPr lang="en-US" sz="1200" dirty="0"/>
          </a:p>
        </p:txBody>
      </p:sp>
      <p:sp>
        <p:nvSpPr>
          <p:cNvPr id="175" name="textruta 174">
            <a:extLst>
              <a:ext uri="{FF2B5EF4-FFF2-40B4-BE49-F238E27FC236}">
                <a16:creationId xmlns:a16="http://schemas.microsoft.com/office/drawing/2014/main" id="{D27E6EC1-1F9D-4598-B9B8-933C6465AADD}"/>
              </a:ext>
            </a:extLst>
          </p:cNvPr>
          <p:cNvSpPr txBox="1"/>
          <p:nvPr/>
        </p:nvSpPr>
        <p:spPr>
          <a:xfrm>
            <a:off x="7411079" y="3439814"/>
            <a:ext cx="166406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sv-SE" sz="1400" b="1" dirty="0"/>
              <a:t>3. Extra utdelning</a:t>
            </a:r>
            <a:endParaRPr lang="en-US" dirty="0"/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C2D52E39-09D4-4AD4-ABFD-8E61E6C8D692}"/>
              </a:ext>
            </a:extLst>
          </p:cNvPr>
          <p:cNvSpPr txBox="1"/>
          <p:nvPr/>
        </p:nvSpPr>
        <p:spPr>
          <a:xfrm>
            <a:off x="7008791" y="3839364"/>
            <a:ext cx="90750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97 mkr</a:t>
            </a:r>
          </a:p>
        </p:txBody>
      </p:sp>
      <p:cxnSp>
        <p:nvCxnSpPr>
          <p:cNvPr id="182" name="Koppling: vinklad 181">
            <a:extLst>
              <a:ext uri="{FF2B5EF4-FFF2-40B4-BE49-F238E27FC236}">
                <a16:creationId xmlns:a16="http://schemas.microsoft.com/office/drawing/2014/main" id="{A7AF8BC8-C728-47A5-A7C2-763B669C0BF9}"/>
              </a:ext>
            </a:extLst>
          </p:cNvPr>
          <p:cNvCxnSpPr>
            <a:cxnSpLocks/>
          </p:cNvCxnSpPr>
          <p:nvPr/>
        </p:nvCxnSpPr>
        <p:spPr>
          <a:xfrm>
            <a:off x="5021265" y="746759"/>
            <a:ext cx="4053878" cy="2458125"/>
          </a:xfrm>
          <a:prstGeom prst="bentConnector3">
            <a:avLst>
              <a:gd name="adj1" fmla="val 58550"/>
            </a:avLst>
          </a:prstGeom>
          <a:ln w="19050">
            <a:solidFill>
              <a:srgbClr val="FF0000"/>
            </a:solidFill>
            <a:prstDash val="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Koppling: vinklad 183">
            <a:extLst>
              <a:ext uri="{FF2B5EF4-FFF2-40B4-BE49-F238E27FC236}">
                <a16:creationId xmlns:a16="http://schemas.microsoft.com/office/drawing/2014/main" id="{8135E674-02F8-49F4-990E-F39906A7209B}"/>
              </a:ext>
            </a:extLst>
          </p:cNvPr>
          <p:cNvCxnSpPr>
            <a:cxnSpLocks/>
            <a:stCxn id="83" idx="1"/>
            <a:endCxn id="82" idx="3"/>
          </p:cNvCxnSpPr>
          <p:nvPr/>
        </p:nvCxnSpPr>
        <p:spPr>
          <a:xfrm rot="10800000">
            <a:off x="3395119" y="710794"/>
            <a:ext cx="700279" cy="3916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ruta 194">
            <a:extLst>
              <a:ext uri="{FF2B5EF4-FFF2-40B4-BE49-F238E27FC236}">
                <a16:creationId xmlns:a16="http://schemas.microsoft.com/office/drawing/2014/main" id="{D97137FC-BC61-44C8-A221-FFDA187AF81F}"/>
              </a:ext>
            </a:extLst>
          </p:cNvPr>
          <p:cNvSpPr txBox="1"/>
          <p:nvPr/>
        </p:nvSpPr>
        <p:spPr>
          <a:xfrm>
            <a:off x="7411079" y="2618297"/>
            <a:ext cx="1775811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sv-SE" sz="1400" b="1" dirty="0"/>
              <a:t>4. Köper 40 aktier i Supero (till överpris)</a:t>
            </a:r>
            <a:endParaRPr lang="en-US" dirty="0"/>
          </a:p>
        </p:txBody>
      </p:sp>
      <p:sp>
        <p:nvSpPr>
          <p:cNvPr id="199" name="textruta 198">
            <a:extLst>
              <a:ext uri="{FF2B5EF4-FFF2-40B4-BE49-F238E27FC236}">
                <a16:creationId xmlns:a16="http://schemas.microsoft.com/office/drawing/2014/main" id="{97AD1A18-74EE-4AF8-9925-75ABCA3D6501}"/>
              </a:ext>
            </a:extLst>
          </p:cNvPr>
          <p:cNvSpPr txBox="1"/>
          <p:nvPr/>
        </p:nvSpPr>
        <p:spPr>
          <a:xfrm>
            <a:off x="6965779" y="2131550"/>
            <a:ext cx="90750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100 mkr</a:t>
            </a:r>
          </a:p>
        </p:txBody>
      </p:sp>
      <p:sp>
        <p:nvSpPr>
          <p:cNvPr id="208" name="textruta 207">
            <a:extLst>
              <a:ext uri="{FF2B5EF4-FFF2-40B4-BE49-F238E27FC236}">
                <a16:creationId xmlns:a16="http://schemas.microsoft.com/office/drawing/2014/main" id="{CE90136E-B8B9-4DAF-91D7-47E8B187908D}"/>
              </a:ext>
            </a:extLst>
          </p:cNvPr>
          <p:cNvSpPr txBox="1"/>
          <p:nvPr/>
        </p:nvSpPr>
        <p:spPr>
          <a:xfrm>
            <a:off x="99526" y="93409"/>
            <a:ext cx="1941787" cy="5232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sv-SE"/>
            </a:defPPr>
            <a:lvl1pPr algn="ctr"/>
          </a:lstStyle>
          <a:p>
            <a:pPr algn="l"/>
            <a:r>
              <a:rPr lang="sv-SE" sz="1400" dirty="0"/>
              <a:t>Allra - OAK Cap. 2012</a:t>
            </a:r>
          </a:p>
          <a:p>
            <a:pPr algn="l"/>
            <a:r>
              <a:rPr lang="sv-SE" sz="1400" dirty="0"/>
              <a:t>”</a:t>
            </a:r>
            <a:r>
              <a:rPr lang="sv-SE" sz="1400" dirty="0" err="1"/>
              <a:t>Follow</a:t>
            </a:r>
            <a:r>
              <a:rPr lang="sv-SE" sz="1400" dirty="0"/>
              <a:t> the </a:t>
            </a:r>
            <a:r>
              <a:rPr lang="sv-SE" sz="1400" dirty="0" err="1"/>
              <a:t>money</a:t>
            </a:r>
            <a:r>
              <a:rPr lang="sv-SE" sz="1400" dirty="0"/>
              <a:t>”</a:t>
            </a:r>
            <a:endParaRPr lang="en-US" sz="1400" dirty="0"/>
          </a:p>
        </p:txBody>
      </p:sp>
      <p:sp>
        <p:nvSpPr>
          <p:cNvPr id="69" name="Cylinder 68">
            <a:extLst>
              <a:ext uri="{FF2B5EF4-FFF2-40B4-BE49-F238E27FC236}">
                <a16:creationId xmlns:a16="http://schemas.microsoft.com/office/drawing/2014/main" id="{60751465-A2DA-40BB-AB3A-0351E61A34E2}"/>
              </a:ext>
            </a:extLst>
          </p:cNvPr>
          <p:cNvSpPr/>
          <p:nvPr/>
        </p:nvSpPr>
        <p:spPr>
          <a:xfrm rot="5400000">
            <a:off x="2320761" y="4125499"/>
            <a:ext cx="120906" cy="1283312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ylinder 47">
            <a:extLst>
              <a:ext uri="{FF2B5EF4-FFF2-40B4-BE49-F238E27FC236}">
                <a16:creationId xmlns:a16="http://schemas.microsoft.com/office/drawing/2014/main" id="{32CEB118-E687-431E-B9F6-3026D1DB7F31}"/>
              </a:ext>
            </a:extLst>
          </p:cNvPr>
          <p:cNvSpPr/>
          <p:nvPr/>
        </p:nvSpPr>
        <p:spPr>
          <a:xfrm rot="5400000">
            <a:off x="2227353" y="3973099"/>
            <a:ext cx="120906" cy="1283312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ylinder 70">
            <a:extLst>
              <a:ext uri="{FF2B5EF4-FFF2-40B4-BE49-F238E27FC236}">
                <a16:creationId xmlns:a16="http://schemas.microsoft.com/office/drawing/2014/main" id="{5C79D451-75D1-427A-9741-7B06BB552BD8}"/>
              </a:ext>
            </a:extLst>
          </p:cNvPr>
          <p:cNvSpPr/>
          <p:nvPr/>
        </p:nvSpPr>
        <p:spPr>
          <a:xfrm rot="5400000">
            <a:off x="2406795" y="4277899"/>
            <a:ext cx="120906" cy="1283312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Koppling: vinklad 30">
            <a:extLst>
              <a:ext uri="{FF2B5EF4-FFF2-40B4-BE49-F238E27FC236}">
                <a16:creationId xmlns:a16="http://schemas.microsoft.com/office/drawing/2014/main" id="{4F129131-6C66-4BD8-8995-981083BA2DFA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4353171" y="4283687"/>
            <a:ext cx="2294297" cy="274701"/>
          </a:xfrm>
          <a:prstGeom prst="bentConnector3">
            <a:avLst/>
          </a:prstGeom>
          <a:ln w="190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ruta 61">
            <a:extLst>
              <a:ext uri="{FF2B5EF4-FFF2-40B4-BE49-F238E27FC236}">
                <a16:creationId xmlns:a16="http://schemas.microsoft.com/office/drawing/2014/main" id="{3CBF7829-B655-4E52-B594-FDADB5B4FCDF}"/>
              </a:ext>
            </a:extLst>
          </p:cNvPr>
          <p:cNvSpPr txBox="1"/>
          <p:nvPr/>
        </p:nvSpPr>
        <p:spPr>
          <a:xfrm>
            <a:off x="4598268" y="4357194"/>
            <a:ext cx="83496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430 mkr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794245F4-7263-464F-BC63-A9BD3379FA4A}"/>
              </a:ext>
            </a:extLst>
          </p:cNvPr>
          <p:cNvSpPr txBox="1"/>
          <p:nvPr/>
        </p:nvSpPr>
        <p:spPr>
          <a:xfrm>
            <a:off x="5147110" y="3075689"/>
            <a:ext cx="1540638" cy="461665"/>
          </a:xfrm>
          <a:custGeom>
            <a:avLst/>
            <a:gdLst>
              <a:gd name="connsiteX0" fmla="*/ 0 w 1540638"/>
              <a:gd name="connsiteY0" fmla="*/ 0 h 461665"/>
              <a:gd name="connsiteX1" fmla="*/ 513546 w 1540638"/>
              <a:gd name="connsiteY1" fmla="*/ 0 h 461665"/>
              <a:gd name="connsiteX2" fmla="*/ 1011686 w 1540638"/>
              <a:gd name="connsiteY2" fmla="*/ 0 h 461665"/>
              <a:gd name="connsiteX3" fmla="*/ 1540638 w 1540638"/>
              <a:gd name="connsiteY3" fmla="*/ 0 h 461665"/>
              <a:gd name="connsiteX4" fmla="*/ 1540638 w 1540638"/>
              <a:gd name="connsiteY4" fmla="*/ 461665 h 461665"/>
              <a:gd name="connsiteX5" fmla="*/ 1057905 w 1540638"/>
              <a:gd name="connsiteY5" fmla="*/ 461665 h 461665"/>
              <a:gd name="connsiteX6" fmla="*/ 575172 w 1540638"/>
              <a:gd name="connsiteY6" fmla="*/ 461665 h 461665"/>
              <a:gd name="connsiteX7" fmla="*/ 0 w 1540638"/>
              <a:gd name="connsiteY7" fmla="*/ 461665 h 461665"/>
              <a:gd name="connsiteX8" fmla="*/ 0 w 1540638"/>
              <a:gd name="connsiteY8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0638" h="461665" fill="none" extrusionOk="0">
                <a:moveTo>
                  <a:pt x="0" y="0"/>
                </a:moveTo>
                <a:cubicBezTo>
                  <a:pt x="232899" y="-45765"/>
                  <a:pt x="403623" y="41172"/>
                  <a:pt x="513546" y="0"/>
                </a:cubicBezTo>
                <a:cubicBezTo>
                  <a:pt x="623469" y="-41172"/>
                  <a:pt x="781910" y="28863"/>
                  <a:pt x="1011686" y="0"/>
                </a:cubicBezTo>
                <a:cubicBezTo>
                  <a:pt x="1241462" y="-28863"/>
                  <a:pt x="1313802" y="30118"/>
                  <a:pt x="1540638" y="0"/>
                </a:cubicBezTo>
                <a:cubicBezTo>
                  <a:pt x="1560102" y="227749"/>
                  <a:pt x="1493892" y="259758"/>
                  <a:pt x="1540638" y="461665"/>
                </a:cubicBezTo>
                <a:cubicBezTo>
                  <a:pt x="1348894" y="515102"/>
                  <a:pt x="1279864" y="446357"/>
                  <a:pt x="1057905" y="461665"/>
                </a:cubicBezTo>
                <a:cubicBezTo>
                  <a:pt x="835946" y="476973"/>
                  <a:pt x="699429" y="412266"/>
                  <a:pt x="575172" y="461665"/>
                </a:cubicBezTo>
                <a:cubicBezTo>
                  <a:pt x="450915" y="511064"/>
                  <a:pt x="282729" y="435556"/>
                  <a:pt x="0" y="461665"/>
                </a:cubicBezTo>
                <a:cubicBezTo>
                  <a:pt x="-13865" y="235276"/>
                  <a:pt x="1294" y="172180"/>
                  <a:pt x="0" y="0"/>
                </a:cubicBezTo>
                <a:close/>
              </a:path>
              <a:path w="1540638" h="461665" stroke="0" extrusionOk="0">
                <a:moveTo>
                  <a:pt x="0" y="0"/>
                </a:moveTo>
                <a:cubicBezTo>
                  <a:pt x="161137" y="-39866"/>
                  <a:pt x="385723" y="13354"/>
                  <a:pt x="528952" y="0"/>
                </a:cubicBezTo>
                <a:cubicBezTo>
                  <a:pt x="672181" y="-13354"/>
                  <a:pt x="902538" y="52689"/>
                  <a:pt x="1042498" y="0"/>
                </a:cubicBezTo>
                <a:cubicBezTo>
                  <a:pt x="1182458" y="-52689"/>
                  <a:pt x="1363861" y="20029"/>
                  <a:pt x="1540638" y="0"/>
                </a:cubicBezTo>
                <a:cubicBezTo>
                  <a:pt x="1569464" y="99960"/>
                  <a:pt x="1525831" y="351546"/>
                  <a:pt x="1540638" y="461665"/>
                </a:cubicBezTo>
                <a:cubicBezTo>
                  <a:pt x="1364584" y="472404"/>
                  <a:pt x="1268903" y="435440"/>
                  <a:pt x="1057905" y="461665"/>
                </a:cubicBezTo>
                <a:cubicBezTo>
                  <a:pt x="846907" y="487890"/>
                  <a:pt x="659764" y="461156"/>
                  <a:pt x="544359" y="461665"/>
                </a:cubicBezTo>
                <a:cubicBezTo>
                  <a:pt x="428954" y="462174"/>
                  <a:pt x="138280" y="414855"/>
                  <a:pt x="0" y="461665"/>
                </a:cubicBezTo>
                <a:cubicBezTo>
                  <a:pt x="-48562" y="361231"/>
                  <a:pt x="6914" y="176794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57265931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88900" dist="50800" dir="6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sv-SE"/>
            </a:defPPr>
            <a:lvl1pPr algn="ctr">
              <a:defRPr sz="1200"/>
            </a:lvl1pPr>
          </a:lstStyle>
          <a:p>
            <a:r>
              <a:rPr lang="sv-SE" i="1" dirty="0"/>
              <a:t> Utdelning 2014-2017 under utredning</a:t>
            </a:r>
            <a:endParaRPr lang="en-US" i="1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8F8465C-2ACC-4F08-AB5B-0A6886BCD3F6}"/>
              </a:ext>
            </a:extLst>
          </p:cNvPr>
          <p:cNvSpPr txBox="1"/>
          <p:nvPr/>
        </p:nvSpPr>
        <p:spPr>
          <a:xfrm>
            <a:off x="3549979" y="5742504"/>
            <a:ext cx="1249278" cy="830997"/>
          </a:xfrm>
          <a:custGeom>
            <a:avLst/>
            <a:gdLst>
              <a:gd name="connsiteX0" fmla="*/ 0 w 1249278"/>
              <a:gd name="connsiteY0" fmla="*/ 0 h 830997"/>
              <a:gd name="connsiteX1" fmla="*/ 403933 w 1249278"/>
              <a:gd name="connsiteY1" fmla="*/ 0 h 830997"/>
              <a:gd name="connsiteX2" fmla="*/ 820359 w 1249278"/>
              <a:gd name="connsiteY2" fmla="*/ 0 h 830997"/>
              <a:gd name="connsiteX3" fmla="*/ 1249278 w 1249278"/>
              <a:gd name="connsiteY3" fmla="*/ 0 h 830997"/>
              <a:gd name="connsiteX4" fmla="*/ 1249278 w 1249278"/>
              <a:gd name="connsiteY4" fmla="*/ 415499 h 830997"/>
              <a:gd name="connsiteX5" fmla="*/ 1249278 w 1249278"/>
              <a:gd name="connsiteY5" fmla="*/ 830997 h 830997"/>
              <a:gd name="connsiteX6" fmla="*/ 832852 w 1249278"/>
              <a:gd name="connsiteY6" fmla="*/ 830997 h 830997"/>
              <a:gd name="connsiteX7" fmla="*/ 441412 w 1249278"/>
              <a:gd name="connsiteY7" fmla="*/ 830997 h 830997"/>
              <a:gd name="connsiteX8" fmla="*/ 0 w 1249278"/>
              <a:gd name="connsiteY8" fmla="*/ 830997 h 830997"/>
              <a:gd name="connsiteX9" fmla="*/ 0 w 1249278"/>
              <a:gd name="connsiteY9" fmla="*/ 423808 h 830997"/>
              <a:gd name="connsiteX10" fmla="*/ 0 w 1249278"/>
              <a:gd name="connsiteY10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49278" h="830997" fill="none" extrusionOk="0">
                <a:moveTo>
                  <a:pt x="0" y="0"/>
                </a:moveTo>
                <a:cubicBezTo>
                  <a:pt x="88626" y="-38148"/>
                  <a:pt x="254830" y="18476"/>
                  <a:pt x="403933" y="0"/>
                </a:cubicBezTo>
                <a:cubicBezTo>
                  <a:pt x="553036" y="-18476"/>
                  <a:pt x="629324" y="45226"/>
                  <a:pt x="820359" y="0"/>
                </a:cubicBezTo>
                <a:cubicBezTo>
                  <a:pt x="1011394" y="-45226"/>
                  <a:pt x="1130406" y="40082"/>
                  <a:pt x="1249278" y="0"/>
                </a:cubicBezTo>
                <a:cubicBezTo>
                  <a:pt x="1274798" y="151876"/>
                  <a:pt x="1248301" y="215153"/>
                  <a:pt x="1249278" y="415499"/>
                </a:cubicBezTo>
                <a:cubicBezTo>
                  <a:pt x="1250255" y="615845"/>
                  <a:pt x="1225233" y="693249"/>
                  <a:pt x="1249278" y="830997"/>
                </a:cubicBezTo>
                <a:cubicBezTo>
                  <a:pt x="1087434" y="834486"/>
                  <a:pt x="969127" y="795798"/>
                  <a:pt x="832852" y="830997"/>
                </a:cubicBezTo>
                <a:cubicBezTo>
                  <a:pt x="696577" y="866196"/>
                  <a:pt x="618837" y="814465"/>
                  <a:pt x="441412" y="830997"/>
                </a:cubicBezTo>
                <a:cubicBezTo>
                  <a:pt x="263987" y="847529"/>
                  <a:pt x="165293" y="809021"/>
                  <a:pt x="0" y="830997"/>
                </a:cubicBezTo>
                <a:cubicBezTo>
                  <a:pt x="-36971" y="651864"/>
                  <a:pt x="23279" y="530212"/>
                  <a:pt x="0" y="423808"/>
                </a:cubicBezTo>
                <a:cubicBezTo>
                  <a:pt x="-23279" y="317404"/>
                  <a:pt x="24773" y="174346"/>
                  <a:pt x="0" y="0"/>
                </a:cubicBezTo>
                <a:close/>
              </a:path>
              <a:path w="1249278" h="830997" stroke="0" extrusionOk="0">
                <a:moveTo>
                  <a:pt x="0" y="0"/>
                </a:moveTo>
                <a:cubicBezTo>
                  <a:pt x="150885" y="-10313"/>
                  <a:pt x="298240" y="43212"/>
                  <a:pt x="403933" y="0"/>
                </a:cubicBezTo>
                <a:cubicBezTo>
                  <a:pt x="509626" y="-43212"/>
                  <a:pt x="644513" y="18942"/>
                  <a:pt x="782881" y="0"/>
                </a:cubicBezTo>
                <a:cubicBezTo>
                  <a:pt x="921249" y="-18942"/>
                  <a:pt x="1145506" y="19346"/>
                  <a:pt x="1249278" y="0"/>
                </a:cubicBezTo>
                <a:cubicBezTo>
                  <a:pt x="1260392" y="167148"/>
                  <a:pt x="1248358" y="312559"/>
                  <a:pt x="1249278" y="407189"/>
                </a:cubicBezTo>
                <a:cubicBezTo>
                  <a:pt x="1250198" y="501819"/>
                  <a:pt x="1248143" y="627735"/>
                  <a:pt x="1249278" y="830997"/>
                </a:cubicBezTo>
                <a:cubicBezTo>
                  <a:pt x="1108257" y="866351"/>
                  <a:pt x="1009588" y="798900"/>
                  <a:pt x="857838" y="830997"/>
                </a:cubicBezTo>
                <a:cubicBezTo>
                  <a:pt x="706088" y="863094"/>
                  <a:pt x="610243" y="820415"/>
                  <a:pt x="466397" y="830997"/>
                </a:cubicBezTo>
                <a:cubicBezTo>
                  <a:pt x="322551" y="841579"/>
                  <a:pt x="204854" y="778152"/>
                  <a:pt x="0" y="830997"/>
                </a:cubicBezTo>
                <a:cubicBezTo>
                  <a:pt x="-31022" y="692580"/>
                  <a:pt x="34630" y="554402"/>
                  <a:pt x="0" y="440428"/>
                </a:cubicBezTo>
                <a:cubicBezTo>
                  <a:pt x="-34630" y="326454"/>
                  <a:pt x="21200" y="111273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>
            <a:solidFill>
              <a:srgbClr val="C00000"/>
            </a:solidFill>
            <a:bevel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l"/>
            <a:r>
              <a:rPr lang="sv-SE" sz="1200" b="1" i="1" dirty="0">
                <a:ln w="12700">
                  <a:solidFill>
                    <a:srgbClr val="C00000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Allra Dubai 2014-2017.</a:t>
            </a:r>
          </a:p>
          <a:p>
            <a:pPr algn="l"/>
            <a:r>
              <a:rPr lang="sv-SE" sz="1200" b="1" i="1" dirty="0">
                <a:ln w="12700">
                  <a:solidFill>
                    <a:srgbClr val="C00000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Förundersökning pågår.</a:t>
            </a:r>
            <a:endParaRPr lang="en-US" sz="1200" b="1" i="1" dirty="0">
              <a:ln w="12700">
                <a:solidFill>
                  <a:srgbClr val="C00000"/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33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2">
            <a:lumMod val="20000"/>
            <a:lumOff val="80000"/>
          </a:schemeClr>
        </a:solidFill>
        <a:effectLst>
          <a:softEdge rad="63500"/>
        </a:effectLst>
      </a:spPr>
      <a:bodyPr wrap="square" rtlCol="0">
        <a:spAutoFit/>
      </a:bodyPr>
      <a:lstStyle>
        <a:defPPr algn="l"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191</Words>
  <Application>Microsoft Macintosh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Andersson</dc:creator>
  <cp:lastModifiedBy>Per Andersson</cp:lastModifiedBy>
  <cp:revision>66</cp:revision>
  <cp:lastPrinted>2020-03-06T21:19:34Z</cp:lastPrinted>
  <dcterms:created xsi:type="dcterms:W3CDTF">2020-02-06T10:02:23Z</dcterms:created>
  <dcterms:modified xsi:type="dcterms:W3CDTF">2024-02-15T13:30:09Z</dcterms:modified>
</cp:coreProperties>
</file>